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9" r:id="rId3"/>
    <p:sldId id="283" r:id="rId4"/>
    <p:sldId id="285" r:id="rId5"/>
    <p:sldId id="287" r:id="rId6"/>
    <p:sldId id="289" r:id="rId7"/>
    <p:sldId id="291" r:id="rId8"/>
    <p:sldId id="293" r:id="rId9"/>
    <p:sldId id="260" r:id="rId10"/>
    <p:sldId id="262" r:id="rId11"/>
    <p:sldId id="263" r:id="rId12"/>
    <p:sldId id="265" r:id="rId13"/>
    <p:sldId id="298" r:id="rId14"/>
    <p:sldId id="267" r:id="rId15"/>
    <p:sldId id="272" r:id="rId16"/>
    <p:sldId id="295" r:id="rId17"/>
    <p:sldId id="273" r:id="rId18"/>
    <p:sldId id="274" r:id="rId19"/>
    <p:sldId id="2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6D7F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49D3C-E54F-420B-8C32-6F8309F4BC41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FCC7B-87F5-49F0-9AFF-0C599EC9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Гомельская область входит в ареал распространения двух видов иксодовых клещей: луговой (</a:t>
            </a:r>
            <a:r>
              <a:rPr lang="en-US" dirty="0" err="1" smtClean="0"/>
              <a:t>Dermacentor</a:t>
            </a:r>
            <a:r>
              <a:rPr lang="en-US" dirty="0" smtClean="0"/>
              <a:t> </a:t>
            </a:r>
            <a:r>
              <a:rPr lang="en-US" dirty="0" err="1" smtClean="0"/>
              <a:t>reticuiatus</a:t>
            </a:r>
            <a:r>
              <a:rPr lang="en-US" dirty="0" smtClean="0"/>
              <a:t>) </a:t>
            </a:r>
            <a:r>
              <a:rPr lang="ru-RU" dirty="0" smtClean="0"/>
              <a:t>и лесной (</a:t>
            </a:r>
            <a:r>
              <a:rPr lang="en-US" dirty="0" err="1" smtClean="0"/>
              <a:t>Ixodes</a:t>
            </a:r>
            <a:r>
              <a:rPr lang="en-US" dirty="0" smtClean="0"/>
              <a:t> </a:t>
            </a:r>
            <a:r>
              <a:rPr lang="en-US" dirty="0" err="1" smtClean="0"/>
              <a:t>ricinus</a:t>
            </a:r>
            <a:r>
              <a:rPr lang="en-US" dirty="0" smtClean="0"/>
              <a:t>)</a:t>
            </a:r>
            <a:r>
              <a:rPr lang="ru-RU" dirty="0" smtClean="0"/>
              <a:t>, имеющих эпидемическую значимость для человека в качестве переносчиков и резервуаров бактериальных, вирусных, </a:t>
            </a:r>
            <a:r>
              <a:rPr lang="ru-RU" dirty="0" err="1" smtClean="0"/>
              <a:t>риккетсиозных</a:t>
            </a:r>
            <a:r>
              <a:rPr lang="ru-RU" dirty="0" smtClean="0"/>
              <a:t> и др. инфекций.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FCC7B-87F5-49F0-9AFF-0C599EC904D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Число инфекций передающихся клещами, с каждым годом растет, В настоящее время известно 9 инфекций. К ним относятся: клещевой энцефалит, </a:t>
            </a:r>
            <a:r>
              <a:rPr lang="ru-RU" dirty="0" err="1" smtClean="0"/>
              <a:t>бролезнь</a:t>
            </a:r>
            <a:r>
              <a:rPr lang="ru-RU" dirty="0" smtClean="0"/>
              <a:t> Лайма, туляремия, риккетсиоз, анаплазмоз, </a:t>
            </a:r>
            <a:r>
              <a:rPr lang="ru-RU" dirty="0" err="1" smtClean="0"/>
              <a:t>эрлихиоз</a:t>
            </a:r>
            <a:r>
              <a:rPr lang="ru-RU" dirty="0" smtClean="0"/>
              <a:t> и другие.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FCC7B-87F5-49F0-9AFF-0C599EC904D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FCC7B-87F5-49F0-9AFF-0C599EC904D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D996-F1DD-4ECE-9CC5-45559D0090E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DFB53-D64E-4510-8E65-B97A46D49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D996-F1DD-4ECE-9CC5-45559D0090E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DFB53-D64E-4510-8E65-B97A46D49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D996-F1DD-4ECE-9CC5-45559D0090E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DFB53-D64E-4510-8E65-B97A46D49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D996-F1DD-4ECE-9CC5-45559D0090E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DFB53-D64E-4510-8E65-B97A46D49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D996-F1DD-4ECE-9CC5-45559D0090E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DFB53-D64E-4510-8E65-B97A46D49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D996-F1DD-4ECE-9CC5-45559D0090E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DFB53-D64E-4510-8E65-B97A46D49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D996-F1DD-4ECE-9CC5-45559D0090E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DFB53-D64E-4510-8E65-B97A46D49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D996-F1DD-4ECE-9CC5-45559D0090E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DFB53-D64E-4510-8E65-B97A46D49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D996-F1DD-4ECE-9CC5-45559D0090E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DFB53-D64E-4510-8E65-B97A46D49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D996-F1DD-4ECE-9CC5-45559D0090E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DFB53-D64E-4510-8E65-B97A46D49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D996-F1DD-4ECE-9CC5-45559D0090E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DFB53-D64E-4510-8E65-B97A46D49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7D996-F1DD-4ECE-9CC5-45559D0090E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DFB53-D64E-4510-8E65-B97A46D49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157192"/>
            <a:ext cx="7632848" cy="1080119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эпидемиологии особо опасных инфекций</a:t>
            </a:r>
          </a:p>
          <a:p>
            <a:pPr marL="0" indent="0" algn="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Энтомолог</a:t>
            </a:r>
          </a:p>
          <a:p>
            <a:pPr marL="0" indent="0" algn="r">
              <a:buNone/>
            </a:pP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Гусарева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Тамара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Арийевна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-2770916"/>
            <a:ext cx="8208912" cy="889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fontAlgn="base"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«Гомельский областной центр гигиены эпидемиологии и общественного здоровья»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инфекционных заболеваний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передающихся иксодовыми клещами (Лайм -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боррелиоз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клещевой энцефалит)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8928989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Специфические мероприятия,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направленные на борьбу с клещами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5" y="1268760"/>
            <a:ext cx="6046376" cy="540060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Специфические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акарицидные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мероприятия это мероприятия направленные на обработку территории с  применением химических средств. </a:t>
            </a:r>
          </a:p>
          <a:p>
            <a:pPr marL="0" indent="0" algn="just">
              <a:buNone/>
            </a:pP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Акарицидные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обработки территории объектов проводятся подразделениями профилактической дезинфекции органов государственного санитарного надзора, а также иными организациями и индивидуальными предпринимателями на основании договоров, заключенных с собственником или арендатором объекта в соответствии с законодательством Республики Беларусь.</a:t>
            </a:r>
          </a:p>
          <a:p>
            <a:pPr marL="0" indent="0" algn="just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Перед проведением специфических мероприятий   необходимо провести ряд неспецифических мероприятий в отношении территории.</a:t>
            </a:r>
          </a:p>
          <a:p>
            <a:pPr marL="0" indent="0" algn="just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Территории летних оздоровительных организаций обрабатывают не позднее 5 дней до начала заезда и с учетом остаточного действия, применяемых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акарицидных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препаратов</a:t>
            </a:r>
          </a:p>
          <a:p>
            <a:pPr marL="0" indent="0"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Контрольный учет численности клещей, проводится через 5 -35 суток после проведенной обработки территории и далее 1 раз в месяц до окончания сезона  функционирования ДОЛ, и если объект круглогодичный, то до окончания периода активности иксодовых клещей (октябрь – ноябрь).</a:t>
            </a:r>
          </a:p>
          <a:p>
            <a:endParaRPr lang="ru-RU" sz="29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308304" y="1600200"/>
            <a:ext cx="1378496" cy="452596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527" y="1417638"/>
            <a:ext cx="2797967" cy="50356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Информационно-образовательная работа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Информационно-образовательная работа по вопросам профилактики нападения клещей должна осуществляться медицинскими работниками в форме бесед, лекций, инструктажей, наглядной информации.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Инструктаж должен включать в себя несколько направлений: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- выбор одежды для посещения леса;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- правила поведения в лесу;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- правила поведения при обнаружении на теле                                 присосавшегося клеща. </a:t>
            </a:r>
          </a:p>
          <a:p>
            <a:pPr algn="just"/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 одежды для посещения леса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84357" y="1169774"/>
            <a:ext cx="4108622" cy="55275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Одеться следует так, чтоб максимально закрыть открытые участки тела (одежда должна быть с длинными рукавами, плотно прилегающим к запястью; брюки должны быть заправлены в  носки).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Рекомендуется надевать одежду светлых тонов, чтобы был заметен ползающий клещ.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 обуви лучше использовать закрытую обувь (кроссовки, кеды,  резиновые сапоги).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Голову следует прикрыть косынкой или кепкой.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отпугивания клещей рекомендуется использовать химические средства (репелленты), которые наносятся на одежду.</a:t>
            </a: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/>
          </a:p>
        </p:txBody>
      </p:sp>
      <p:pic>
        <p:nvPicPr>
          <p:cNvPr id="7" name="Picture 4" descr="https://psypedprofi.ru/wp-content/uploads/2019/06/16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7" y="908720"/>
            <a:ext cx="4548860" cy="5788642"/>
          </a:xfrm>
          <a:prstGeom prst="rect">
            <a:avLst/>
          </a:prstGeom>
          <a:noFill/>
        </p:spPr>
      </p:pic>
      <p:pic>
        <p:nvPicPr>
          <p:cNvPr id="5" name="Picture 2" descr="Как защитить себя от клещей на природе в ле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373216"/>
            <a:ext cx="2304256" cy="13241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поведения в лесу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5472608" cy="568863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организационного отдыха в лесу следует выбирать поляну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сухую, солнечную, вдали от деревьев и кустарников.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выбранной поляне и ведущей к ней тропинке, траву необходимо предварительно скосить. </a:t>
            </a:r>
          </a:p>
          <a:p>
            <a:pPr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Следует помнить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концентрация клещей приходится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пространства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вдоль  тропинок.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Находясь в лесу, необходимо каждые  30 минут проводить само 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взаимоосмотры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на наличие ползающих клещей. </a:t>
            </a:r>
          </a:p>
          <a:p>
            <a:pPr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завершению прогулки и возвращению домой, нужно снять и тщательно осмотреть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одежду, кожные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покровы, уделяя внимание области тела, где чаще всего присасываются клещи (подмышки, тыльная сторона колен,  кожа головы). </a:t>
            </a:r>
          </a:p>
          <a:p>
            <a:endParaRPr lang="ru-RU" dirty="0"/>
          </a:p>
        </p:txBody>
      </p:sp>
      <p:pic>
        <p:nvPicPr>
          <p:cNvPr id="5" name="Picture 6" descr="как защититься от клещей в лесу и на природ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96753"/>
            <a:ext cx="3312368" cy="5544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213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Действия медицинских работников  при обращении пациента по поводу укуса клеща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6408712" cy="51845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Действия медицинских работников при обращении пациента по поводу укуса  клеща установлены  Алгоритмом, утвержденным приказом  МЗ РБ от 19.04.2016 №338.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Согласно выше указанного алгоритма установлен порядок проведения мероприятий по предупреждению возникновения заболеваний, передаваемых при присасывании иксодовых клещей: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- удаления клеща одним из методов (при помощи нитяной петли, при помощи тонкого изогнутого пинцета или при помощи специализированных устройств для удаления клещей промышленного изготовления).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- проведения антисептической обработки места укуса.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- проведение экстренной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химиопрофилактики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- проведения мероприятий в отношении снятого клеща. 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Для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лабораторного исследования клеща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(по желанию родителей или законных представителей) удаленного клеща  помещают в чистый флакон с плотно прилегающей пробкой.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В других случаях удаленный клещ помещается в емкость с раствором дезинфицирующего средства, предназначенного для обеззараживания использованных медицинских изделий или материалов.</a:t>
            </a:r>
          </a:p>
          <a:p>
            <a:pPr algn="just"/>
            <a:endParaRPr lang="ru-RU" sz="1600" b="1" dirty="0" smtClean="0"/>
          </a:p>
          <a:p>
            <a:pPr algn="just"/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700808"/>
            <a:ext cx="2304256" cy="2160239"/>
          </a:xfrm>
          <a:prstGeom prst="rect">
            <a:avLst/>
          </a:prstGeom>
        </p:spPr>
      </p:pic>
      <p:pic>
        <p:nvPicPr>
          <p:cNvPr id="6" name="Picture 2" descr="Инструмент для удаления клещ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98929"/>
            <a:ext cx="2304256" cy="2232249"/>
          </a:xfrm>
          <a:prstGeom prst="rect">
            <a:avLst/>
          </a:prstGeom>
          <a:noFill/>
        </p:spPr>
      </p:pic>
      <p:sp>
        <p:nvSpPr>
          <p:cNvPr id="4" name="5-конечная звезда 3"/>
          <p:cNvSpPr/>
          <p:nvPr/>
        </p:nvSpPr>
        <p:spPr>
          <a:xfrm>
            <a:off x="107504" y="1412776"/>
            <a:ext cx="370384" cy="388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33872" y="3068960"/>
            <a:ext cx="144016" cy="3384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Экстренная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химиопрофилактика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клещевых инфекций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6624736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Экстренная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химиопрофилактика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клещевых инфекций проводится в первые 72 часа после укуса.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Препаратом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профилактики бактериальных клещевых инфекций у пациентов старше 8 лет является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доксициклин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который назначается в дозировке 0,2 г однократно лицам, не имеющим медицинских противопоказаний.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Лицам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младше 8 лет, или имеющим противопоказания к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доксициклину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назначается амоксициллин или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цефуроксим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аксетил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 суточных возрастных дозировках в течении 5 дней в соответствии с инструкциями по их применению.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Пациентам, которым назначена экстренная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химиопрофилактика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клещевых инфекций,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на лабораторное исследование клеща не выдается.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этом случае, родителям пациента разъясняется, что они имеют право самостоятельно обратиться в лабораторию, проводящую исследования клеща, для проведения исследования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платной основе.</a:t>
            </a:r>
          </a:p>
          <a:p>
            <a:pPr algn="just"/>
            <a:endParaRPr lang="ru-RU" sz="1650" dirty="0" smtClean="0"/>
          </a:p>
        </p:txBody>
      </p:sp>
      <p:pic>
        <p:nvPicPr>
          <p:cNvPr id="5" name="Picture 2" descr="Доксицикли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24744"/>
            <a:ext cx="1800795" cy="1800200"/>
          </a:xfrm>
          <a:prstGeom prst="rect">
            <a:avLst/>
          </a:prstGeom>
          <a:noFill/>
        </p:spPr>
      </p:pic>
      <p:pic>
        <p:nvPicPr>
          <p:cNvPr id="4098" name="Picture 2" descr="купить АМОКСИЦИЛЛИН 500мг 20 ш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428999"/>
            <a:ext cx="1584176" cy="19442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выдачи направления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лабораторное исследования клеща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6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Лицам, имеющим медицинские противопоказания к приему лекарственных средств, медицинские работники выдают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на лабораторное исследования клеща по форме, согласно приложению  2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сообщают адрес и контактный телефон ближайшей организации здравоохранения, осуществляющей лабораторное исследование клеща. </a:t>
            </a:r>
          </a:p>
          <a:p>
            <a:pPr algn="just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67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Снятого клеща, в лабораторию для исследования доставляют родители или законные представители. Исследование клеща в данном случае проводится на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бесплатной основе.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62028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9409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Медицинское наблюдение за пациентом с противопоказаниями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5688632" cy="456937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положительном результате исследованного клеща за лицами, имеющие медицинские противопоказания к приему лекарственных средств устанавливается медицинское наблюдение по  месту пребывания и в дальнейшем по месту жительства в амбулаторно-поликлинической организации здравоохранения в течении 6 месяцев с кратностью наблюдения: при первичном обращении, через 1, 3 и 6 месяцев.</a:t>
            </a:r>
          </a:p>
          <a:p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endParaRPr lang="ru-RU" sz="1400" dirty="0"/>
          </a:p>
        </p:txBody>
      </p:sp>
      <p:pic>
        <p:nvPicPr>
          <p:cNvPr id="8" name="Picture 2" descr="https://gagarin.mos.ru/infectii-urinare-medpar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72815"/>
            <a:ext cx="2880320" cy="33843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Учреждения Гомельской области, где можно исследовать клещей на зараженность клещевыми инфекциями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Государственное учреждение «Гомельский областной центр гигиены эпидемиологии и общественного здоровья» г.Гомель,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ул.Моисеенко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49, контактный телефон 8 (0232) 507348 – лабораторные исследования клеща проводятся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две инфекции (Лайм-</a:t>
            </a:r>
            <a:r>
              <a:rPr lang="ru-RU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боррелиоз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клещевой вирусный энцефалит).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учреждение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Речицкий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зональный центр гигиены и эпидемиологии»: г.Речица, ул.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Жиляка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11, контактный телефон: 8 (02340) 49420 - лабораторные исследования клеща проводятся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одну инфекцию (</a:t>
            </a:r>
            <a:r>
              <a:rPr lang="ru-RU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Лайм-боррелиоз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учреждение «Рогачевский зональный центр гигиены и эпидемиологии»: г.Рогачев, ул.Октябрьская, 33, контактный телефон: 8 (02339) 49916 - лабораторные исследования клеща проводятся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одну инфекцию (Лайм-</a:t>
            </a:r>
            <a:r>
              <a:rPr lang="ru-RU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боррелиоз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учреждение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Мозырский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зональный центр гигиены и эпидемиологии»: г.Мозырь, ул. Интернациональная, 41, контактный телефон 8 (0236) 253854 - лабораторные исследования клеща проводятся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одну инфекцию (</a:t>
            </a:r>
            <a:r>
              <a:rPr lang="ru-RU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Лайм-боррелиоз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401" y="1701818"/>
            <a:ext cx="576064" cy="360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293096"/>
            <a:ext cx="576064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одежда для походов в л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9251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Иксодовые клещи – специфические переносчики инфекционных заболеваний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Как выглядит клещ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104" y="1937679"/>
            <a:ext cx="3115139" cy="3100492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43389" y="1916352"/>
            <a:ext cx="3071411" cy="310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602078" y="5016844"/>
            <a:ext cx="2288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Ixodes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ricinus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(лесной клещ)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22872" y="4975655"/>
            <a:ext cx="2490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Dermacentor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reticulatus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(луговой клещ)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Клещи могут быть инфицированы: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4338767" cy="3619599"/>
          </a:xfrm>
        </p:spPr>
        <p:txBody>
          <a:bodyPr>
            <a:noAutofit/>
          </a:bodyPr>
          <a:lstStyle/>
          <a:p>
            <a:pPr>
              <a:spcBef>
                <a:spcPct val="40000"/>
              </a:spcBef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вирусом клещевого энцефалита</a:t>
            </a:r>
            <a:endParaRPr lang="ru-RU" altLang="ru-RU" sz="25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боррелиями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анаплазмами</a:t>
            </a:r>
          </a:p>
          <a:p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эрлихиями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бабезиями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риккетсиями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500" dirty="0"/>
          </a:p>
        </p:txBody>
      </p:sp>
      <p:pic>
        <p:nvPicPr>
          <p:cNvPr id="2050" name="Picture 2" descr="https://vestirama.ru/assets/templates/images/photo/01f6bf0f0d8f464ae81d611c2d8552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01639"/>
            <a:ext cx="4445252" cy="42664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4185"/>
            <a:ext cx="7886700" cy="9308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Распространение клещевых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инфекций на территории Гомельской области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01578"/>
            <a:ext cx="8352928" cy="487538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Среди населения Гомельской области наиболее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распространенными клещевыми инфекциями,  являются </a:t>
            </a:r>
          </a:p>
          <a:p>
            <a:pPr marL="0" indent="0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Лайм-боррелиоз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и клещевой вирусный энцефалит.</a:t>
            </a:r>
          </a:p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Лайм-боррелиоз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регистрируется ежегодно, практически на всех административных 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территориях области.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Количество случаев среди населения области варьирует от 100 до 200 случаев в год.  </a:t>
            </a:r>
          </a:p>
          <a:p>
            <a:pPr algn="just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Вирусный клещевой энцефалит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среди населения области регистрируется реже (единичные случаи). Однако, ежегодные вирусологические исследования иксодовых клещей, подтверждают циркуляцию вируса  в биотопах области. 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58" y="131806"/>
            <a:ext cx="7886700" cy="164886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71800" y="1780674"/>
            <a:ext cx="5543550" cy="4396289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Заражение человека клещевыми инфекциями чаще всего происходит после присасывания инфицированного клеща.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Клещевым энцефалитом можно заразиться при употреблении сырого (некипяченого) козьего молока, если животное было покусано инфицированными клещами.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Прямой контакт с инфицированным клещом (например, раздавливание пальцем).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815002"/>
            <a:ext cx="1742303" cy="1309816"/>
          </a:xfrm>
          <a:prstGeom prst="rect">
            <a:avLst/>
          </a:prstGeom>
        </p:spPr>
      </p:pic>
      <p:pic>
        <p:nvPicPr>
          <p:cNvPr id="8194" name="Picture 2" descr="https://upload.wikimedia.org/wikipedia/commons/thumb/f/ff/Domestic_goat_kid_in_capeweed.jpg/1280px-Domestic_goat_kid_in_capewe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055" y="3336070"/>
            <a:ext cx="1749048" cy="13929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548680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Пути заражения клещевыми инфекциями</a:t>
            </a:r>
          </a:p>
          <a:p>
            <a:pPr algn="ctr"/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4" descr="http://cgemo-serpuhov.ru/wp-content/uploads/2019/04/tick71-624x35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82712" y="5025576"/>
            <a:ext cx="1745391" cy="13262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Лайм-боррелиоз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или болезнь Лайма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8698" y="1196752"/>
            <a:ext cx="5435867" cy="54061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Болезнь Лайма - опасное инфекционное  трансмиссивное заболевание, острого или хронического течения, вызываемое бактериями рода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Borrelia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которые поражают кожу, суставы, сердце и нервную систему. 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Заболевание протекает в 3 стадии: 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I стадия начинается через неделю после укуса клеща  длится от 3 дней до месяца. На данной стадии на месте укуса  клеща наблюдается покраснение, которое расширяется в виде кольца, образуя эритему, мигрирующую по телу. Мигрирующая эритема – основной симптом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боррелиоза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на этой стадии помогает предотвратить дальнейшее развитие заболевания;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II стадия возникает через 4 недели после укуса. Для неё свойственно поражение сердца и  неврологическая «триада»: асептический менингит, паралич лицевого нерва и периферические невропатии;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III стадия начинается через 6 недель, а в некоторых случаях, через несколько лет. При отсутствии лечения заболевания, на этой стадии развиваются тяжёлые поражения суставов.</a:t>
            </a:r>
          </a:p>
        </p:txBody>
      </p:sp>
      <p:pic>
        <p:nvPicPr>
          <p:cNvPr id="5" name="Picture 2" descr="В месте укуса инфицированного клеща через несколько дней может образоваться покраснение («Наука из первых рук» №4(84), 2019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5573" y="1268760"/>
            <a:ext cx="2548288" cy="49082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Клещевой вирусный энцефалит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858111" cy="54726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Клещевой вирусный энцефалит – природно-очаговая трансмиссивная острая вирусная инфекция с преимущественным поражением центральной и периферической нервной системы.</a:t>
            </a: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Клинические особенности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большинстве случаев,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двухволновое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течение заболевания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(1-ая волна – субфебрильная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лихорадка, умеренная интоксикация,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иногда легкий катаральный синдром,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затем –  2-ая волна с поражением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ЦНС).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47736" y="5782962"/>
            <a:ext cx="3157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/>
          </a:p>
        </p:txBody>
      </p:sp>
      <p:pic>
        <p:nvPicPr>
          <p:cNvPr id="28674" name="Picture 2" descr="https://mymedic.clinic/wp-content/uploads/2019/07/Vospalenie-moz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429000"/>
            <a:ext cx="3923928" cy="31683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778098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Профилактика клещевых инфекций </a:t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загородных детских  оздоровительных учреждениях </a:t>
            </a:r>
            <a:endParaRPr lang="ru-RU" sz="2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Профилактика клещевых инфекций в детских оздоровительных  учреждениях  складывается из нескольких направлений: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Неспецифические мероприятия -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направлены на снижение численности клещей, путем механического освобождения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территории от растительного и бытового мусора, лесной подстилки (травы).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Специфические мероприятия -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акирицидная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обработка территории с применением химических препаратов.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Информационно-образовательная работа,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направленная на соблюдения мер личной профилактики защиты от нападения клещей.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Экстренная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химиопрофилактика</a:t>
            </a:r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7504" y="2276872"/>
            <a:ext cx="648072" cy="360040"/>
          </a:xfrm>
          <a:prstGeom prst="rightArrow">
            <a:avLst/>
          </a:prstGeom>
          <a:solidFill>
            <a:srgbClr val="9F6D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07504" y="3743324"/>
            <a:ext cx="648072" cy="384247"/>
          </a:xfrm>
          <a:prstGeom prst="rightArrow">
            <a:avLst/>
          </a:prstGeom>
          <a:solidFill>
            <a:srgbClr val="9F6D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35493" y="4856014"/>
            <a:ext cx="648072" cy="399478"/>
          </a:xfrm>
          <a:prstGeom prst="rightArrow">
            <a:avLst/>
          </a:prstGeom>
          <a:solidFill>
            <a:srgbClr val="9F6D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47285" y="5983935"/>
            <a:ext cx="648072" cy="384247"/>
          </a:xfrm>
          <a:prstGeom prst="rightArrow">
            <a:avLst/>
          </a:prstGeom>
          <a:solidFill>
            <a:srgbClr val="9F6D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Неспецифические мероприятия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9046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Неспецифическая профилактика клещевых инфекций на таких объектах остается одним из приоритетных направлений в обеспечении противоэпидемической защиты детского населения.</a:t>
            </a: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just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Неспецифические мероприятия включают в себя: </a:t>
            </a:r>
          </a:p>
          <a:p>
            <a:pPr marL="0" indent="0" algn="just">
              <a:buNone/>
            </a:pP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санитарную вырубка деревьев, кустарников (удаление больных, поломанных, надломленных, треснутых по стволу деревьев); </a:t>
            </a:r>
          </a:p>
          <a:p>
            <a:pPr>
              <a:buNone/>
            </a:pP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удаления сухостоя и валежника;</a:t>
            </a:r>
          </a:p>
          <a:p>
            <a:pPr>
              <a:buNone/>
            </a:pP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разреживание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кустарников;</a:t>
            </a:r>
          </a:p>
          <a:p>
            <a:pPr>
              <a:buNone/>
            </a:pP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периодическое скашивания травы на территории лагеря, и прилегающей по периметру 20 метровой лесной зоны;</a:t>
            </a:r>
          </a:p>
          <a:p>
            <a:pPr marL="0" indent="0" algn="just">
              <a:buNone/>
            </a:pP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покос постоянных маршрутов за территорией лагеря (тропинки к реке, к полянам для организационного отдыха);</a:t>
            </a:r>
          </a:p>
          <a:p>
            <a:pPr marL="0" indent="0" algn="just">
              <a:buNone/>
            </a:pP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своевременный вывоз бытового и строительного мусора. </a:t>
            </a:r>
          </a:p>
          <a:p>
            <a:pPr algn="just">
              <a:buNone/>
            </a:pPr>
            <a:endParaRPr lang="ru-RU" sz="2200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1454</Words>
  <Application>Microsoft Office PowerPoint</Application>
  <PresentationFormat>Экран (4:3)</PresentationFormat>
  <Paragraphs>135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  Государственное учреждение   «Гомельский областной центр гигиены эпидемиологии и общественного здоровья»   Профилактика инфекционных заболеваний,  передающихся иксодовыми клещами (Лайм - боррелиоз, клещевой энцефалит)  </vt:lpstr>
      <vt:lpstr>Иксодовые клещи – специфические переносчики инфекционных заболеваний</vt:lpstr>
      <vt:lpstr>Клещи могут быть инфицированы:</vt:lpstr>
      <vt:lpstr>Распространение клещевых  инфекций на территории Гомельской области</vt:lpstr>
      <vt:lpstr> </vt:lpstr>
      <vt:lpstr>Лайм-боррелиоз  или болезнь Лайма</vt:lpstr>
      <vt:lpstr>Клещевой вирусный энцефалит</vt:lpstr>
      <vt:lpstr>Профилактика клещевых инфекций  в загородных детских  оздоровительных учреждениях </vt:lpstr>
      <vt:lpstr>Неспецифические мероприятия</vt:lpstr>
      <vt:lpstr>Специфические мероприятия,  направленные на борьбу с клещами </vt:lpstr>
      <vt:lpstr>Информационно-образовательная работа</vt:lpstr>
      <vt:lpstr>Выбор одежды для посещения леса</vt:lpstr>
      <vt:lpstr>Правила поведения в лесу</vt:lpstr>
      <vt:lpstr>  Действия медицинских работников  при обращении пациента по поводу укуса клеща </vt:lpstr>
      <vt:lpstr>Экстренная химиопрофилактика   клещевых инфекций</vt:lpstr>
      <vt:lpstr>Порядок выдачи направления  на лабораторное исследования клеща</vt:lpstr>
      <vt:lpstr>Медицинское наблюдение за пациентом с противопоказаниями</vt:lpstr>
      <vt:lpstr>Учреждения Гомельской области, где можно исследовать клещей на зараженность клещевыми инфекциями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Гусарева Тамара А.</dc:creator>
  <cp:lastModifiedBy>Гусарева Тамара А.</cp:lastModifiedBy>
  <cp:revision>364</cp:revision>
  <dcterms:created xsi:type="dcterms:W3CDTF">2022-01-25T12:21:53Z</dcterms:created>
  <dcterms:modified xsi:type="dcterms:W3CDTF">2022-05-26T07:15:18Z</dcterms:modified>
</cp:coreProperties>
</file>